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Lst>
  <p:sldSz cx="32918400" cy="43891200"/>
  <p:notesSz cx="6858000" cy="9144000"/>
  <p:embeddedFontLst>
    <p:embeddedFont>
      <p:font typeface="Telegraf Bold" panose="020B0604020202020204" charset="0"/>
      <p:regular r:id="rId3"/>
    </p:embeddedFont>
    <p:embeddedFont>
      <p:font typeface="Telegraf" panose="020B0604020202020204" charset="0"/>
      <p:regular r:id="rId4"/>
    </p:embeddedFont>
    <p:embeddedFont>
      <p:font typeface="Calibri" panose="020F0502020204030204" pitchFamily="34" charset="0"/>
      <p:regular r:id="rId5"/>
      <p:bold r:id="rId6"/>
      <p:italic r:id="rId7"/>
      <p:boldItalic r:id="rId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274"/>
    <a:srgbClr val="002B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16" d="100"/>
          <a:sy n="16" d="100"/>
        </p:scale>
        <p:origin x="3096"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6.fntdata"/><Relationship Id="rId3" Type="http://schemas.openxmlformats.org/officeDocument/2006/relationships/font" Target="fonts/font1.fntdata"/><Relationship Id="rId7" Type="http://schemas.openxmlformats.org/officeDocument/2006/relationships/font" Target="fonts/font5.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4.fntdata"/><Relationship Id="rId11" Type="http://schemas.openxmlformats.org/officeDocument/2006/relationships/theme" Target="theme/theme1.xml"/><Relationship Id="rId5" Type="http://schemas.openxmlformats.org/officeDocument/2006/relationships/font" Target="fonts/font3.fntdata"/><Relationship Id="rId10" Type="http://schemas.openxmlformats.org/officeDocument/2006/relationships/viewProps" Target="viewProps.xml"/><Relationship Id="rId4" Type="http://schemas.openxmlformats.org/officeDocument/2006/relationships/font" Target="fonts/font2.fntdata"/><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1021803" y="10520878"/>
            <a:ext cx="11021803" cy="33370322"/>
          </a:xfrm>
          <a:prstGeom prst="rect">
            <a:avLst/>
          </a:prstGeom>
          <a:solidFill>
            <a:srgbClr val="FFFFFF"/>
          </a:solidFill>
        </p:spPr>
      </p:sp>
      <p:sp>
        <p:nvSpPr>
          <p:cNvPr id="3" name="AutoShape 3"/>
          <p:cNvSpPr/>
          <p:nvPr/>
        </p:nvSpPr>
        <p:spPr>
          <a:xfrm flipV="1">
            <a:off x="0" y="11506260"/>
            <a:ext cx="32834818" cy="101848"/>
          </a:xfrm>
          <a:prstGeom prst="line">
            <a:avLst/>
          </a:prstGeom>
          <a:ln w="19050" cap="rnd">
            <a:solidFill>
              <a:srgbClr val="000000"/>
            </a:solidFill>
            <a:prstDash val="solid"/>
            <a:headEnd type="none" w="sm" len="sm"/>
            <a:tailEnd type="none" w="sm" len="sm"/>
          </a:ln>
        </p:spPr>
      </p:sp>
      <p:sp>
        <p:nvSpPr>
          <p:cNvPr id="4" name="AutoShape 4"/>
          <p:cNvSpPr/>
          <p:nvPr/>
        </p:nvSpPr>
        <p:spPr>
          <a:xfrm rot="-5400000" flipV="1">
            <a:off x="-5157255" y="27712144"/>
            <a:ext cx="32348589" cy="9524"/>
          </a:xfrm>
          <a:prstGeom prst="line">
            <a:avLst/>
          </a:prstGeom>
          <a:ln w="19050" cap="rnd">
            <a:solidFill>
              <a:srgbClr val="000000"/>
            </a:solidFill>
            <a:prstDash val="solid"/>
            <a:headEnd type="none" w="sm" len="sm"/>
            <a:tailEnd type="none" w="sm" len="sm"/>
          </a:ln>
        </p:spPr>
      </p:sp>
      <p:sp>
        <p:nvSpPr>
          <p:cNvPr id="5" name="AutoShape 5"/>
          <p:cNvSpPr/>
          <p:nvPr/>
        </p:nvSpPr>
        <p:spPr>
          <a:xfrm rot="-5400000">
            <a:off x="61873" y="21931272"/>
            <a:ext cx="43891200" cy="28654"/>
          </a:xfrm>
          <a:prstGeom prst="line">
            <a:avLst/>
          </a:prstGeom>
          <a:ln w="19050" cap="rnd">
            <a:solidFill>
              <a:srgbClr val="000000"/>
            </a:solidFill>
            <a:prstDash val="solid"/>
            <a:headEnd type="none" w="sm" len="sm"/>
            <a:tailEnd type="none" w="sm" len="sm"/>
          </a:ln>
        </p:spPr>
      </p:sp>
      <p:grpSp>
        <p:nvGrpSpPr>
          <p:cNvPr id="6" name="Group 6"/>
          <p:cNvGrpSpPr/>
          <p:nvPr/>
        </p:nvGrpSpPr>
        <p:grpSpPr>
          <a:xfrm>
            <a:off x="22882318" y="13054863"/>
            <a:ext cx="8550980" cy="5280203"/>
            <a:chOff x="0" y="0"/>
            <a:chExt cx="11401306" cy="7040270"/>
          </a:xfrm>
        </p:grpSpPr>
        <p:sp>
          <p:nvSpPr>
            <p:cNvPr id="7" name="TextBox 7"/>
            <p:cNvSpPr txBox="1"/>
            <p:nvPr/>
          </p:nvSpPr>
          <p:spPr>
            <a:xfrm>
              <a:off x="959645" y="6527480"/>
              <a:ext cx="2088332" cy="512790"/>
            </a:xfrm>
            <a:prstGeom prst="rect">
              <a:avLst/>
            </a:prstGeom>
          </p:spPr>
          <p:txBody>
            <a:bodyPr lIns="0" tIns="0" rIns="0" bIns="0" rtlCol="0" anchor="t">
              <a:spAutoFit/>
            </a:bodyPr>
            <a:lstStyle/>
            <a:p>
              <a:pPr algn="ctr">
                <a:lnSpc>
                  <a:spcPts val="3079"/>
                </a:lnSpc>
              </a:pPr>
              <a:r>
                <a:rPr lang="en-US" sz="2200">
                  <a:solidFill>
                    <a:srgbClr val="000000"/>
                  </a:solidFill>
                  <a:latin typeface="Telegraf"/>
                </a:rPr>
                <a:t>Item 1</a:t>
              </a:r>
            </a:p>
          </p:txBody>
        </p:sp>
        <p:sp>
          <p:nvSpPr>
            <p:cNvPr id="8" name="TextBox 8"/>
            <p:cNvSpPr txBox="1"/>
            <p:nvPr/>
          </p:nvSpPr>
          <p:spPr>
            <a:xfrm>
              <a:off x="3047977" y="6527480"/>
              <a:ext cx="2088332" cy="512790"/>
            </a:xfrm>
            <a:prstGeom prst="rect">
              <a:avLst/>
            </a:prstGeom>
          </p:spPr>
          <p:txBody>
            <a:bodyPr lIns="0" tIns="0" rIns="0" bIns="0" rtlCol="0" anchor="t">
              <a:spAutoFit/>
            </a:bodyPr>
            <a:lstStyle/>
            <a:p>
              <a:pPr algn="ctr">
                <a:lnSpc>
                  <a:spcPts val="3079"/>
                </a:lnSpc>
              </a:pPr>
              <a:r>
                <a:rPr lang="en-US" sz="2200">
                  <a:solidFill>
                    <a:srgbClr val="000000"/>
                  </a:solidFill>
                  <a:latin typeface="Telegraf"/>
                </a:rPr>
                <a:t>Item 2</a:t>
              </a:r>
            </a:p>
          </p:txBody>
        </p:sp>
        <p:sp>
          <p:nvSpPr>
            <p:cNvPr id="9" name="TextBox 9"/>
            <p:cNvSpPr txBox="1"/>
            <p:nvPr/>
          </p:nvSpPr>
          <p:spPr>
            <a:xfrm>
              <a:off x="5136309" y="6527480"/>
              <a:ext cx="2088332" cy="512790"/>
            </a:xfrm>
            <a:prstGeom prst="rect">
              <a:avLst/>
            </a:prstGeom>
          </p:spPr>
          <p:txBody>
            <a:bodyPr lIns="0" tIns="0" rIns="0" bIns="0" rtlCol="0" anchor="t">
              <a:spAutoFit/>
            </a:bodyPr>
            <a:lstStyle/>
            <a:p>
              <a:pPr algn="ctr">
                <a:lnSpc>
                  <a:spcPts val="3079"/>
                </a:lnSpc>
              </a:pPr>
              <a:r>
                <a:rPr lang="en-US" sz="2200">
                  <a:solidFill>
                    <a:srgbClr val="000000"/>
                  </a:solidFill>
                  <a:latin typeface="Telegraf"/>
                </a:rPr>
                <a:t>Item 3</a:t>
              </a:r>
            </a:p>
          </p:txBody>
        </p:sp>
        <p:sp>
          <p:nvSpPr>
            <p:cNvPr id="10" name="TextBox 10"/>
            <p:cNvSpPr txBox="1"/>
            <p:nvPr/>
          </p:nvSpPr>
          <p:spPr>
            <a:xfrm>
              <a:off x="7224642" y="6527480"/>
              <a:ext cx="2088332" cy="512790"/>
            </a:xfrm>
            <a:prstGeom prst="rect">
              <a:avLst/>
            </a:prstGeom>
          </p:spPr>
          <p:txBody>
            <a:bodyPr lIns="0" tIns="0" rIns="0" bIns="0" rtlCol="0" anchor="t">
              <a:spAutoFit/>
            </a:bodyPr>
            <a:lstStyle/>
            <a:p>
              <a:pPr algn="ctr">
                <a:lnSpc>
                  <a:spcPts val="3079"/>
                </a:lnSpc>
              </a:pPr>
              <a:r>
                <a:rPr lang="en-US" sz="2200">
                  <a:solidFill>
                    <a:srgbClr val="000000"/>
                  </a:solidFill>
                  <a:latin typeface="Telegraf"/>
                </a:rPr>
                <a:t>Item 4</a:t>
              </a:r>
            </a:p>
          </p:txBody>
        </p:sp>
        <p:sp>
          <p:nvSpPr>
            <p:cNvPr id="11" name="TextBox 11"/>
            <p:cNvSpPr txBox="1"/>
            <p:nvPr/>
          </p:nvSpPr>
          <p:spPr>
            <a:xfrm>
              <a:off x="9312974" y="6527480"/>
              <a:ext cx="2088332" cy="512790"/>
            </a:xfrm>
            <a:prstGeom prst="rect">
              <a:avLst/>
            </a:prstGeom>
          </p:spPr>
          <p:txBody>
            <a:bodyPr lIns="0" tIns="0" rIns="0" bIns="0" rtlCol="0" anchor="t">
              <a:spAutoFit/>
            </a:bodyPr>
            <a:lstStyle/>
            <a:p>
              <a:pPr algn="ctr">
                <a:lnSpc>
                  <a:spcPts val="3079"/>
                </a:lnSpc>
              </a:pPr>
              <a:r>
                <a:rPr lang="en-US" sz="2200">
                  <a:solidFill>
                    <a:srgbClr val="000000"/>
                  </a:solidFill>
                  <a:latin typeface="Telegraf"/>
                </a:rPr>
                <a:t>Item 5</a:t>
              </a:r>
            </a:p>
          </p:txBody>
        </p:sp>
        <p:grpSp>
          <p:nvGrpSpPr>
            <p:cNvPr id="12" name="Group 12"/>
            <p:cNvGrpSpPr>
              <a:grpSpLocks noChangeAspect="1"/>
            </p:cNvGrpSpPr>
            <p:nvPr/>
          </p:nvGrpSpPr>
          <p:grpSpPr>
            <a:xfrm>
              <a:off x="959645" y="223057"/>
              <a:ext cx="10441662" cy="6184832"/>
              <a:chOff x="0" y="0"/>
              <a:chExt cx="65614124" cy="38864725"/>
            </a:xfrm>
          </p:grpSpPr>
          <p:sp>
            <p:nvSpPr>
              <p:cNvPr id="13" name="Freeform 13"/>
              <p:cNvSpPr/>
              <p:nvPr/>
            </p:nvSpPr>
            <p:spPr>
              <a:xfrm>
                <a:off x="0" y="-6350"/>
                <a:ext cx="65614122" cy="12700"/>
              </a:xfrm>
              <a:custGeom>
                <a:avLst/>
                <a:gdLst/>
                <a:ahLst/>
                <a:cxnLst/>
                <a:rect l="l" t="t" r="r" b="b"/>
                <a:pathLst>
                  <a:path w="65614122" h="12700">
                    <a:moveTo>
                      <a:pt x="0" y="0"/>
                    </a:moveTo>
                    <a:lnTo>
                      <a:pt x="65614122" y="0"/>
                    </a:lnTo>
                    <a:lnTo>
                      <a:pt x="65614122" y="12700"/>
                    </a:lnTo>
                    <a:lnTo>
                      <a:pt x="0" y="12700"/>
                    </a:lnTo>
                    <a:close/>
                  </a:path>
                </a:pathLst>
              </a:custGeom>
              <a:solidFill>
                <a:srgbClr val="000000">
                  <a:alpha val="24706"/>
                </a:srgbClr>
              </a:solidFill>
            </p:spPr>
          </p:sp>
          <p:sp>
            <p:nvSpPr>
              <p:cNvPr id="14" name="Freeform 14"/>
              <p:cNvSpPr/>
              <p:nvPr/>
            </p:nvSpPr>
            <p:spPr>
              <a:xfrm>
                <a:off x="0" y="7766595"/>
                <a:ext cx="65614122" cy="12700"/>
              </a:xfrm>
              <a:custGeom>
                <a:avLst/>
                <a:gdLst/>
                <a:ahLst/>
                <a:cxnLst/>
                <a:rect l="l" t="t" r="r" b="b"/>
                <a:pathLst>
                  <a:path w="65614122" h="12700">
                    <a:moveTo>
                      <a:pt x="0" y="0"/>
                    </a:moveTo>
                    <a:lnTo>
                      <a:pt x="65614122" y="0"/>
                    </a:lnTo>
                    <a:lnTo>
                      <a:pt x="65614122" y="12700"/>
                    </a:lnTo>
                    <a:lnTo>
                      <a:pt x="0" y="12700"/>
                    </a:lnTo>
                    <a:close/>
                  </a:path>
                </a:pathLst>
              </a:custGeom>
              <a:solidFill>
                <a:srgbClr val="000000">
                  <a:alpha val="24706"/>
                </a:srgbClr>
              </a:solidFill>
            </p:spPr>
          </p:sp>
          <p:sp>
            <p:nvSpPr>
              <p:cNvPr id="15" name="Freeform 15"/>
              <p:cNvSpPr/>
              <p:nvPr/>
            </p:nvSpPr>
            <p:spPr>
              <a:xfrm>
                <a:off x="0" y="15539540"/>
                <a:ext cx="65614122" cy="12700"/>
              </a:xfrm>
              <a:custGeom>
                <a:avLst/>
                <a:gdLst/>
                <a:ahLst/>
                <a:cxnLst/>
                <a:rect l="l" t="t" r="r" b="b"/>
                <a:pathLst>
                  <a:path w="65614122" h="12700">
                    <a:moveTo>
                      <a:pt x="0" y="0"/>
                    </a:moveTo>
                    <a:lnTo>
                      <a:pt x="65614122" y="0"/>
                    </a:lnTo>
                    <a:lnTo>
                      <a:pt x="65614122" y="12700"/>
                    </a:lnTo>
                    <a:lnTo>
                      <a:pt x="0" y="12700"/>
                    </a:lnTo>
                    <a:close/>
                  </a:path>
                </a:pathLst>
              </a:custGeom>
              <a:solidFill>
                <a:srgbClr val="000000">
                  <a:alpha val="24706"/>
                </a:srgbClr>
              </a:solidFill>
            </p:spPr>
          </p:sp>
          <p:sp>
            <p:nvSpPr>
              <p:cNvPr id="16" name="Freeform 16"/>
              <p:cNvSpPr/>
              <p:nvPr/>
            </p:nvSpPr>
            <p:spPr>
              <a:xfrm>
                <a:off x="0" y="23312484"/>
                <a:ext cx="65614122" cy="12700"/>
              </a:xfrm>
              <a:custGeom>
                <a:avLst/>
                <a:gdLst/>
                <a:ahLst/>
                <a:cxnLst/>
                <a:rect l="l" t="t" r="r" b="b"/>
                <a:pathLst>
                  <a:path w="65614122" h="12700">
                    <a:moveTo>
                      <a:pt x="0" y="0"/>
                    </a:moveTo>
                    <a:lnTo>
                      <a:pt x="65614122" y="0"/>
                    </a:lnTo>
                    <a:lnTo>
                      <a:pt x="65614122" y="12700"/>
                    </a:lnTo>
                    <a:lnTo>
                      <a:pt x="0" y="12700"/>
                    </a:lnTo>
                    <a:close/>
                  </a:path>
                </a:pathLst>
              </a:custGeom>
              <a:solidFill>
                <a:srgbClr val="000000">
                  <a:alpha val="24706"/>
                </a:srgbClr>
              </a:solidFill>
            </p:spPr>
          </p:sp>
          <p:sp>
            <p:nvSpPr>
              <p:cNvPr id="17" name="Freeform 17"/>
              <p:cNvSpPr/>
              <p:nvPr/>
            </p:nvSpPr>
            <p:spPr>
              <a:xfrm>
                <a:off x="0" y="31085430"/>
                <a:ext cx="65614122" cy="12700"/>
              </a:xfrm>
              <a:custGeom>
                <a:avLst/>
                <a:gdLst/>
                <a:ahLst/>
                <a:cxnLst/>
                <a:rect l="l" t="t" r="r" b="b"/>
                <a:pathLst>
                  <a:path w="65614122" h="12700">
                    <a:moveTo>
                      <a:pt x="0" y="0"/>
                    </a:moveTo>
                    <a:lnTo>
                      <a:pt x="65614122" y="0"/>
                    </a:lnTo>
                    <a:lnTo>
                      <a:pt x="65614122" y="12700"/>
                    </a:lnTo>
                    <a:lnTo>
                      <a:pt x="0" y="12700"/>
                    </a:lnTo>
                    <a:close/>
                  </a:path>
                </a:pathLst>
              </a:custGeom>
              <a:solidFill>
                <a:srgbClr val="000000">
                  <a:alpha val="24706"/>
                </a:srgbClr>
              </a:solidFill>
            </p:spPr>
          </p:sp>
          <p:sp>
            <p:nvSpPr>
              <p:cNvPr id="18" name="Freeform 18"/>
              <p:cNvSpPr/>
              <p:nvPr/>
            </p:nvSpPr>
            <p:spPr>
              <a:xfrm>
                <a:off x="0" y="38858375"/>
                <a:ext cx="65614122" cy="12700"/>
              </a:xfrm>
              <a:custGeom>
                <a:avLst/>
                <a:gdLst/>
                <a:ahLst/>
                <a:cxnLst/>
                <a:rect l="l" t="t" r="r" b="b"/>
                <a:pathLst>
                  <a:path w="65614122" h="12700">
                    <a:moveTo>
                      <a:pt x="0" y="0"/>
                    </a:moveTo>
                    <a:lnTo>
                      <a:pt x="65614122" y="0"/>
                    </a:lnTo>
                    <a:lnTo>
                      <a:pt x="65614122" y="12700"/>
                    </a:lnTo>
                    <a:lnTo>
                      <a:pt x="0" y="12700"/>
                    </a:lnTo>
                    <a:close/>
                  </a:path>
                </a:pathLst>
              </a:custGeom>
              <a:solidFill>
                <a:srgbClr val="000000">
                  <a:alpha val="60000"/>
                </a:srgbClr>
              </a:solidFill>
            </p:spPr>
          </p:sp>
        </p:grpSp>
        <p:sp>
          <p:nvSpPr>
            <p:cNvPr id="19" name="TextBox 19"/>
            <p:cNvSpPr txBox="1"/>
            <p:nvPr/>
          </p:nvSpPr>
          <p:spPr>
            <a:xfrm>
              <a:off x="43958" y="-66675"/>
              <a:ext cx="729420" cy="512790"/>
            </a:xfrm>
            <a:prstGeom prst="rect">
              <a:avLst/>
            </a:prstGeom>
          </p:spPr>
          <p:txBody>
            <a:bodyPr lIns="0" tIns="0" rIns="0" bIns="0" rtlCol="0" anchor="t">
              <a:spAutoFit/>
            </a:bodyPr>
            <a:lstStyle/>
            <a:p>
              <a:pPr algn="r">
                <a:lnSpc>
                  <a:spcPts val="3079"/>
                </a:lnSpc>
              </a:pPr>
              <a:r>
                <a:rPr lang="en-US" sz="2200">
                  <a:solidFill>
                    <a:srgbClr val="000000"/>
                  </a:solidFill>
                  <a:latin typeface="Telegraf"/>
                </a:rPr>
                <a:t>125 </a:t>
              </a:r>
            </a:p>
          </p:txBody>
        </p:sp>
        <p:sp>
          <p:nvSpPr>
            <p:cNvPr id="20" name="TextBox 20"/>
            <p:cNvSpPr txBox="1"/>
            <p:nvPr/>
          </p:nvSpPr>
          <p:spPr>
            <a:xfrm>
              <a:off x="0" y="1170291"/>
              <a:ext cx="773378" cy="512790"/>
            </a:xfrm>
            <a:prstGeom prst="rect">
              <a:avLst/>
            </a:prstGeom>
          </p:spPr>
          <p:txBody>
            <a:bodyPr lIns="0" tIns="0" rIns="0" bIns="0" rtlCol="0" anchor="t">
              <a:spAutoFit/>
            </a:bodyPr>
            <a:lstStyle/>
            <a:p>
              <a:pPr algn="r">
                <a:lnSpc>
                  <a:spcPts val="3079"/>
                </a:lnSpc>
              </a:pPr>
              <a:r>
                <a:rPr lang="en-US" sz="2200">
                  <a:solidFill>
                    <a:srgbClr val="000000"/>
                  </a:solidFill>
                  <a:latin typeface="Telegraf"/>
                </a:rPr>
                <a:t>100 </a:t>
              </a:r>
            </a:p>
          </p:txBody>
        </p:sp>
        <p:sp>
          <p:nvSpPr>
            <p:cNvPr id="21" name="TextBox 21"/>
            <p:cNvSpPr txBox="1"/>
            <p:nvPr/>
          </p:nvSpPr>
          <p:spPr>
            <a:xfrm>
              <a:off x="249599" y="2407258"/>
              <a:ext cx="523779" cy="512790"/>
            </a:xfrm>
            <a:prstGeom prst="rect">
              <a:avLst/>
            </a:prstGeom>
          </p:spPr>
          <p:txBody>
            <a:bodyPr lIns="0" tIns="0" rIns="0" bIns="0" rtlCol="0" anchor="t">
              <a:spAutoFit/>
            </a:bodyPr>
            <a:lstStyle/>
            <a:p>
              <a:pPr algn="r">
                <a:lnSpc>
                  <a:spcPts val="3079"/>
                </a:lnSpc>
              </a:pPr>
              <a:r>
                <a:rPr lang="en-US" sz="2200">
                  <a:solidFill>
                    <a:srgbClr val="000000"/>
                  </a:solidFill>
                  <a:latin typeface="Telegraf"/>
                </a:rPr>
                <a:t>75 </a:t>
              </a:r>
            </a:p>
          </p:txBody>
        </p:sp>
        <p:sp>
          <p:nvSpPr>
            <p:cNvPr id="22" name="TextBox 22"/>
            <p:cNvSpPr txBox="1"/>
            <p:nvPr/>
          </p:nvSpPr>
          <p:spPr>
            <a:xfrm>
              <a:off x="197456" y="3644224"/>
              <a:ext cx="575922" cy="512790"/>
            </a:xfrm>
            <a:prstGeom prst="rect">
              <a:avLst/>
            </a:prstGeom>
          </p:spPr>
          <p:txBody>
            <a:bodyPr lIns="0" tIns="0" rIns="0" bIns="0" rtlCol="0" anchor="t">
              <a:spAutoFit/>
            </a:bodyPr>
            <a:lstStyle/>
            <a:p>
              <a:pPr algn="r">
                <a:lnSpc>
                  <a:spcPts val="3079"/>
                </a:lnSpc>
              </a:pPr>
              <a:r>
                <a:rPr lang="en-US" sz="2200">
                  <a:solidFill>
                    <a:srgbClr val="000000"/>
                  </a:solidFill>
                  <a:latin typeface="Telegraf"/>
                </a:rPr>
                <a:t>50 </a:t>
              </a:r>
            </a:p>
          </p:txBody>
        </p:sp>
        <p:sp>
          <p:nvSpPr>
            <p:cNvPr id="23" name="TextBox 23"/>
            <p:cNvSpPr txBox="1"/>
            <p:nvPr/>
          </p:nvSpPr>
          <p:spPr>
            <a:xfrm>
              <a:off x="218677" y="4881190"/>
              <a:ext cx="554701" cy="512790"/>
            </a:xfrm>
            <a:prstGeom prst="rect">
              <a:avLst/>
            </a:prstGeom>
          </p:spPr>
          <p:txBody>
            <a:bodyPr lIns="0" tIns="0" rIns="0" bIns="0" rtlCol="0" anchor="t">
              <a:spAutoFit/>
            </a:bodyPr>
            <a:lstStyle/>
            <a:p>
              <a:pPr algn="r">
                <a:lnSpc>
                  <a:spcPts val="3079"/>
                </a:lnSpc>
              </a:pPr>
              <a:r>
                <a:rPr lang="en-US" sz="2200">
                  <a:solidFill>
                    <a:srgbClr val="000000"/>
                  </a:solidFill>
                  <a:latin typeface="Telegraf"/>
                </a:rPr>
                <a:t>25 </a:t>
              </a:r>
            </a:p>
          </p:txBody>
        </p:sp>
        <p:sp>
          <p:nvSpPr>
            <p:cNvPr id="24" name="TextBox 24"/>
            <p:cNvSpPr txBox="1"/>
            <p:nvPr/>
          </p:nvSpPr>
          <p:spPr>
            <a:xfrm>
              <a:off x="432125" y="6118157"/>
              <a:ext cx="341253" cy="512790"/>
            </a:xfrm>
            <a:prstGeom prst="rect">
              <a:avLst/>
            </a:prstGeom>
          </p:spPr>
          <p:txBody>
            <a:bodyPr lIns="0" tIns="0" rIns="0" bIns="0" rtlCol="0" anchor="t">
              <a:spAutoFit/>
            </a:bodyPr>
            <a:lstStyle/>
            <a:p>
              <a:pPr algn="r">
                <a:lnSpc>
                  <a:spcPts val="3079"/>
                </a:lnSpc>
              </a:pPr>
              <a:r>
                <a:rPr lang="en-US" sz="2200">
                  <a:solidFill>
                    <a:srgbClr val="000000"/>
                  </a:solidFill>
                  <a:latin typeface="Telegraf"/>
                </a:rPr>
                <a:t>0 </a:t>
              </a:r>
            </a:p>
          </p:txBody>
        </p:sp>
        <p:grpSp>
          <p:nvGrpSpPr>
            <p:cNvPr id="25" name="Group 25"/>
            <p:cNvGrpSpPr>
              <a:grpSpLocks noChangeAspect="1"/>
            </p:cNvGrpSpPr>
            <p:nvPr/>
          </p:nvGrpSpPr>
          <p:grpSpPr>
            <a:xfrm>
              <a:off x="959645" y="223057"/>
              <a:ext cx="10441662" cy="6184832"/>
              <a:chOff x="0" y="0"/>
              <a:chExt cx="65614124" cy="38864725"/>
            </a:xfrm>
          </p:grpSpPr>
          <p:sp>
            <p:nvSpPr>
              <p:cNvPr id="26" name="Freeform 26"/>
              <p:cNvSpPr/>
              <p:nvPr/>
            </p:nvSpPr>
            <p:spPr>
              <a:xfrm>
                <a:off x="6561413" y="310918"/>
                <a:ext cx="52491299" cy="38553808"/>
              </a:xfrm>
              <a:custGeom>
                <a:avLst/>
                <a:gdLst/>
                <a:ahLst/>
                <a:cxnLst/>
                <a:rect l="l" t="t" r="r" b="b"/>
                <a:pathLst>
                  <a:path w="52491299" h="38553808">
                    <a:moveTo>
                      <a:pt x="0" y="38553807"/>
                    </a:moveTo>
                    <a:lnTo>
                      <a:pt x="0" y="29226271"/>
                    </a:lnTo>
                    <a:lnTo>
                      <a:pt x="13122824" y="24251587"/>
                    </a:lnTo>
                    <a:lnTo>
                      <a:pt x="26245648" y="12747629"/>
                    </a:lnTo>
                    <a:lnTo>
                      <a:pt x="39368475" y="12125794"/>
                    </a:lnTo>
                    <a:lnTo>
                      <a:pt x="52491299" y="0"/>
                    </a:lnTo>
                    <a:lnTo>
                      <a:pt x="52491299" y="38553807"/>
                    </a:lnTo>
                    <a:close/>
                  </a:path>
                </a:pathLst>
              </a:custGeom>
              <a:solidFill>
                <a:srgbClr val="000000">
                  <a:alpha val="64706"/>
                </a:srgbClr>
              </a:solidFill>
            </p:spPr>
          </p:sp>
          <p:sp>
            <p:nvSpPr>
              <p:cNvPr id="27" name="Freeform 27"/>
              <p:cNvSpPr/>
              <p:nvPr/>
            </p:nvSpPr>
            <p:spPr>
              <a:xfrm>
                <a:off x="6561413" y="13369465"/>
                <a:ext cx="52491299" cy="25495261"/>
              </a:xfrm>
              <a:custGeom>
                <a:avLst/>
                <a:gdLst/>
                <a:ahLst/>
                <a:cxnLst/>
                <a:rect l="l" t="t" r="r" b="b"/>
                <a:pathLst>
                  <a:path w="52491299" h="25495261">
                    <a:moveTo>
                      <a:pt x="0" y="25495260"/>
                    </a:moveTo>
                    <a:lnTo>
                      <a:pt x="0" y="21764245"/>
                    </a:lnTo>
                    <a:lnTo>
                      <a:pt x="13122824" y="20520575"/>
                    </a:lnTo>
                    <a:lnTo>
                      <a:pt x="26245648" y="7462028"/>
                    </a:lnTo>
                    <a:lnTo>
                      <a:pt x="39368475" y="11503959"/>
                    </a:lnTo>
                    <a:lnTo>
                      <a:pt x="52491299" y="0"/>
                    </a:lnTo>
                    <a:lnTo>
                      <a:pt x="52491299" y="25495260"/>
                    </a:lnTo>
                    <a:close/>
                  </a:path>
                </a:pathLst>
              </a:custGeom>
              <a:solidFill>
                <a:srgbClr val="000000">
                  <a:alpha val="64706"/>
                </a:srgbClr>
              </a:solidFill>
            </p:spPr>
          </p:sp>
          <p:sp>
            <p:nvSpPr>
              <p:cNvPr id="28" name="Freeform 28"/>
              <p:cNvSpPr/>
              <p:nvPr/>
            </p:nvSpPr>
            <p:spPr>
              <a:xfrm>
                <a:off x="6561413" y="27049850"/>
                <a:ext cx="52491299" cy="11814876"/>
              </a:xfrm>
              <a:custGeom>
                <a:avLst/>
                <a:gdLst/>
                <a:ahLst/>
                <a:cxnLst/>
                <a:rect l="l" t="t" r="r" b="b"/>
                <a:pathLst>
                  <a:path w="52491299" h="11814876">
                    <a:moveTo>
                      <a:pt x="0" y="11814875"/>
                    </a:moveTo>
                    <a:lnTo>
                      <a:pt x="0" y="11814875"/>
                    </a:lnTo>
                    <a:lnTo>
                      <a:pt x="13122824" y="8083860"/>
                    </a:lnTo>
                    <a:lnTo>
                      <a:pt x="26245648" y="0"/>
                    </a:lnTo>
                    <a:lnTo>
                      <a:pt x="39368475" y="2487339"/>
                    </a:lnTo>
                    <a:lnTo>
                      <a:pt x="52491299" y="1865504"/>
                    </a:lnTo>
                    <a:lnTo>
                      <a:pt x="52491299" y="11814875"/>
                    </a:lnTo>
                    <a:close/>
                  </a:path>
                </a:pathLst>
              </a:custGeom>
              <a:solidFill>
                <a:srgbClr val="FFFFFF">
                  <a:alpha val="64706"/>
                </a:srgbClr>
              </a:solidFill>
            </p:spPr>
          </p:sp>
        </p:grpSp>
      </p:grpSp>
      <p:grpSp>
        <p:nvGrpSpPr>
          <p:cNvPr id="29" name="Group 29"/>
          <p:cNvGrpSpPr/>
          <p:nvPr/>
        </p:nvGrpSpPr>
        <p:grpSpPr>
          <a:xfrm>
            <a:off x="22021800" y="39319200"/>
            <a:ext cx="10813018" cy="2323466"/>
            <a:chOff x="0" y="0"/>
            <a:chExt cx="15466513" cy="3097954"/>
          </a:xfrm>
        </p:grpSpPr>
        <p:sp>
          <p:nvSpPr>
            <p:cNvPr id="30" name="AutoShape 30"/>
            <p:cNvSpPr/>
            <p:nvPr/>
          </p:nvSpPr>
          <p:spPr>
            <a:xfrm>
              <a:off x="0" y="0"/>
              <a:ext cx="15466513" cy="0"/>
            </a:xfrm>
            <a:prstGeom prst="line">
              <a:avLst/>
            </a:prstGeom>
            <a:ln w="25400" cap="flat">
              <a:solidFill>
                <a:srgbClr val="000000"/>
              </a:solidFill>
              <a:prstDash val="solid"/>
              <a:headEnd type="none" w="sm" len="sm"/>
              <a:tailEnd type="none" w="sm" len="sm"/>
            </a:ln>
          </p:spPr>
        </p:sp>
        <p:sp>
          <p:nvSpPr>
            <p:cNvPr id="31" name="TextBox 31"/>
            <p:cNvSpPr txBox="1"/>
            <p:nvPr/>
          </p:nvSpPr>
          <p:spPr>
            <a:xfrm>
              <a:off x="1603587" y="1106516"/>
              <a:ext cx="5742755" cy="514157"/>
            </a:xfrm>
            <a:prstGeom prst="rect">
              <a:avLst/>
            </a:prstGeom>
          </p:spPr>
          <p:txBody>
            <a:bodyPr wrap="square" lIns="0" tIns="0" rIns="0" bIns="0" rtlCol="0" anchor="t">
              <a:spAutoFit/>
            </a:bodyPr>
            <a:lstStyle/>
            <a:p>
              <a:pPr marL="0" lvl="0" indent="0" algn="l">
                <a:lnSpc>
                  <a:spcPts val="3219"/>
                </a:lnSpc>
                <a:spcBef>
                  <a:spcPct val="0"/>
                </a:spcBef>
              </a:pPr>
              <a:r>
                <a:rPr lang="en-US" sz="2300" dirty="0" smtClean="0">
                  <a:solidFill>
                    <a:srgbClr val="000000"/>
                  </a:solidFill>
                  <a:latin typeface="Telegraf Bold"/>
                </a:rPr>
                <a:t>References</a:t>
              </a:r>
              <a:endParaRPr lang="en-US" sz="2300" dirty="0">
                <a:solidFill>
                  <a:srgbClr val="000000"/>
                </a:solidFill>
                <a:latin typeface="Telegraf Bold"/>
              </a:endParaRPr>
            </a:p>
          </p:txBody>
        </p:sp>
        <p:sp>
          <p:nvSpPr>
            <p:cNvPr id="32" name="TextBox 32"/>
            <p:cNvSpPr txBox="1"/>
            <p:nvPr/>
          </p:nvSpPr>
          <p:spPr>
            <a:xfrm>
              <a:off x="1603587" y="2003637"/>
              <a:ext cx="10168344" cy="1094317"/>
            </a:xfrm>
            <a:prstGeom prst="rect">
              <a:avLst/>
            </a:prstGeom>
          </p:spPr>
          <p:txBody>
            <a:bodyPr lIns="0" tIns="0" rIns="0" bIns="0" rtlCol="0" anchor="t">
              <a:spAutoFit/>
            </a:bodyPr>
            <a:lstStyle/>
            <a:p>
              <a:pPr marL="0" lvl="0" indent="0" algn="just">
                <a:lnSpc>
                  <a:spcPts val="3219"/>
                </a:lnSpc>
                <a:spcBef>
                  <a:spcPct val="0"/>
                </a:spcBef>
              </a:pPr>
              <a:r>
                <a:rPr lang="en-US" sz="2300" dirty="0">
                  <a:solidFill>
                    <a:srgbClr val="000000"/>
                  </a:solidFill>
                  <a:latin typeface="Telegraf"/>
                </a:rPr>
                <a:t>References can take up a lot of space, so cite only the </a:t>
              </a:r>
              <a:r>
                <a:rPr lang="en-US" sz="2800" dirty="0">
                  <a:solidFill>
                    <a:srgbClr val="000000"/>
                  </a:solidFill>
                  <a:latin typeface="Telegraf"/>
                </a:rPr>
                <a:t>key</a:t>
              </a:r>
              <a:r>
                <a:rPr lang="en-US" sz="2300" dirty="0">
                  <a:solidFill>
                    <a:srgbClr val="000000"/>
                  </a:solidFill>
                  <a:latin typeface="Telegraf"/>
                </a:rPr>
                <a:t> references used in the study. </a:t>
              </a:r>
            </a:p>
          </p:txBody>
        </p:sp>
      </p:grpSp>
      <p:sp>
        <p:nvSpPr>
          <p:cNvPr id="33" name="AutoShape 33"/>
          <p:cNvSpPr/>
          <p:nvPr/>
        </p:nvSpPr>
        <p:spPr>
          <a:xfrm>
            <a:off x="22043605" y="0"/>
            <a:ext cx="10874795" cy="11552136"/>
          </a:xfrm>
          <a:prstGeom prst="rect">
            <a:avLst/>
          </a:prstGeom>
          <a:solidFill>
            <a:srgbClr val="003274"/>
          </a:solidFill>
        </p:spPr>
      </p:sp>
      <p:pic>
        <p:nvPicPr>
          <p:cNvPr id="34" name="Picture 34"/>
          <p:cNvPicPr>
            <a:picLocks noChangeAspect="1"/>
          </p:cNvPicPr>
          <p:nvPr/>
        </p:nvPicPr>
        <p:blipFill>
          <a:blip r:embed="rId2"/>
          <a:srcRect l="10127" r="10127"/>
          <a:stretch>
            <a:fillRect/>
          </a:stretch>
        </p:blipFill>
        <p:spPr>
          <a:xfrm>
            <a:off x="28161243" y="1"/>
            <a:ext cx="4391930" cy="5972952"/>
          </a:xfrm>
          <a:prstGeom prst="rect">
            <a:avLst/>
          </a:prstGeom>
        </p:spPr>
      </p:pic>
      <p:grpSp>
        <p:nvGrpSpPr>
          <p:cNvPr id="38" name="Group 38"/>
          <p:cNvGrpSpPr/>
          <p:nvPr/>
        </p:nvGrpSpPr>
        <p:grpSpPr>
          <a:xfrm>
            <a:off x="11919146" y="12039600"/>
            <a:ext cx="7422623" cy="3168650"/>
            <a:chOff x="0" y="0"/>
            <a:chExt cx="9896830" cy="4224866"/>
          </a:xfrm>
        </p:grpSpPr>
        <p:sp>
          <p:nvSpPr>
            <p:cNvPr id="39" name="TextBox 39"/>
            <p:cNvSpPr txBox="1"/>
            <p:nvPr/>
          </p:nvSpPr>
          <p:spPr>
            <a:xfrm>
              <a:off x="0" y="-171450"/>
              <a:ext cx="9896830" cy="1302597"/>
            </a:xfrm>
            <a:prstGeom prst="rect">
              <a:avLst/>
            </a:prstGeom>
          </p:spPr>
          <p:txBody>
            <a:bodyPr lIns="0" tIns="0" rIns="0" bIns="0" rtlCol="0" anchor="t">
              <a:spAutoFit/>
            </a:bodyPr>
            <a:lstStyle/>
            <a:p>
              <a:pPr marL="0" lvl="0" indent="0">
                <a:lnSpc>
                  <a:spcPts val="7839"/>
                </a:lnSpc>
                <a:spcBef>
                  <a:spcPct val="0"/>
                </a:spcBef>
              </a:pPr>
              <a:r>
                <a:rPr lang="en-US" sz="5600" dirty="0">
                  <a:solidFill>
                    <a:srgbClr val="000000"/>
                  </a:solidFill>
                  <a:latin typeface="Telegraf Bold"/>
                </a:rPr>
                <a:t>Methodology</a:t>
              </a:r>
            </a:p>
          </p:txBody>
        </p:sp>
        <p:sp>
          <p:nvSpPr>
            <p:cNvPr id="40" name="TextBox 40"/>
            <p:cNvSpPr txBox="1"/>
            <p:nvPr/>
          </p:nvSpPr>
          <p:spPr>
            <a:xfrm>
              <a:off x="0" y="1494155"/>
              <a:ext cx="9896830" cy="2730712"/>
            </a:xfrm>
            <a:prstGeom prst="rect">
              <a:avLst/>
            </a:prstGeom>
          </p:spPr>
          <p:txBody>
            <a:bodyPr lIns="0" tIns="0" rIns="0" bIns="0" rtlCol="0" anchor="t">
              <a:spAutoFit/>
            </a:bodyPr>
            <a:lstStyle/>
            <a:p>
              <a:pPr marL="0" lvl="0" indent="0" algn="l">
                <a:lnSpc>
                  <a:spcPts val="4059"/>
                </a:lnSpc>
                <a:spcBef>
                  <a:spcPct val="0"/>
                </a:spcBef>
              </a:pPr>
              <a:r>
                <a:rPr lang="en-US" sz="2899" u="none">
                  <a:solidFill>
                    <a:srgbClr val="000000"/>
                  </a:solidFill>
                  <a:latin typeface="Telegraf"/>
                </a:rPr>
                <a:t>Describe how you've conducted your research. What is the strategy of the team? What methods were used? Were there any special technology applied? </a:t>
              </a:r>
            </a:p>
          </p:txBody>
        </p:sp>
      </p:grpSp>
      <p:grpSp>
        <p:nvGrpSpPr>
          <p:cNvPr id="41" name="Group 41"/>
          <p:cNvGrpSpPr/>
          <p:nvPr/>
        </p:nvGrpSpPr>
        <p:grpSpPr>
          <a:xfrm>
            <a:off x="762000" y="27982861"/>
            <a:ext cx="7422623" cy="2268539"/>
            <a:chOff x="0" y="-171451"/>
            <a:chExt cx="9896830" cy="3024718"/>
          </a:xfrm>
        </p:grpSpPr>
        <p:sp>
          <p:nvSpPr>
            <p:cNvPr id="42" name="TextBox 42"/>
            <p:cNvSpPr txBox="1"/>
            <p:nvPr/>
          </p:nvSpPr>
          <p:spPr>
            <a:xfrm>
              <a:off x="0" y="-171451"/>
              <a:ext cx="9896830" cy="1302597"/>
            </a:xfrm>
            <a:prstGeom prst="rect">
              <a:avLst/>
            </a:prstGeom>
          </p:spPr>
          <p:txBody>
            <a:bodyPr lIns="0" tIns="0" rIns="0" bIns="0" rtlCol="0" anchor="t">
              <a:spAutoFit/>
            </a:bodyPr>
            <a:lstStyle/>
            <a:p>
              <a:pPr marL="0" lvl="0" indent="0">
                <a:lnSpc>
                  <a:spcPts val="7839"/>
                </a:lnSpc>
                <a:spcBef>
                  <a:spcPct val="0"/>
                </a:spcBef>
              </a:pPr>
              <a:r>
                <a:rPr lang="en-US" sz="5600" dirty="0">
                  <a:solidFill>
                    <a:srgbClr val="000000"/>
                  </a:solidFill>
                  <a:latin typeface="Telegraf Bold"/>
                </a:rPr>
                <a:t>Objective</a:t>
              </a:r>
            </a:p>
          </p:txBody>
        </p:sp>
        <p:sp>
          <p:nvSpPr>
            <p:cNvPr id="43" name="TextBox 43"/>
            <p:cNvSpPr txBox="1"/>
            <p:nvPr/>
          </p:nvSpPr>
          <p:spPr>
            <a:xfrm>
              <a:off x="0" y="1494155"/>
              <a:ext cx="9896830" cy="1359112"/>
            </a:xfrm>
            <a:prstGeom prst="rect">
              <a:avLst/>
            </a:prstGeom>
          </p:spPr>
          <p:txBody>
            <a:bodyPr lIns="0" tIns="0" rIns="0" bIns="0" rtlCol="0" anchor="t">
              <a:spAutoFit/>
            </a:bodyPr>
            <a:lstStyle/>
            <a:p>
              <a:pPr marL="0" lvl="0" indent="0">
                <a:lnSpc>
                  <a:spcPts val="4059"/>
                </a:lnSpc>
                <a:spcBef>
                  <a:spcPct val="0"/>
                </a:spcBef>
              </a:pPr>
              <a:r>
                <a:rPr lang="en-US" sz="2899" dirty="0">
                  <a:solidFill>
                    <a:srgbClr val="000000"/>
                  </a:solidFill>
                  <a:latin typeface="Telegraf"/>
                </a:rPr>
                <a:t>In this section, state what is the purpose of your study. </a:t>
              </a:r>
            </a:p>
          </p:txBody>
        </p:sp>
      </p:grpSp>
      <p:grpSp>
        <p:nvGrpSpPr>
          <p:cNvPr id="44" name="Group 44"/>
          <p:cNvGrpSpPr/>
          <p:nvPr/>
        </p:nvGrpSpPr>
        <p:grpSpPr>
          <a:xfrm>
            <a:off x="11582400" y="28149550"/>
            <a:ext cx="8616423" cy="3168650"/>
            <a:chOff x="0" y="0"/>
            <a:chExt cx="11488564" cy="4224866"/>
          </a:xfrm>
        </p:grpSpPr>
        <p:sp>
          <p:nvSpPr>
            <p:cNvPr id="45" name="TextBox 45"/>
            <p:cNvSpPr txBox="1"/>
            <p:nvPr/>
          </p:nvSpPr>
          <p:spPr>
            <a:xfrm>
              <a:off x="0" y="-171450"/>
              <a:ext cx="11488564" cy="1302597"/>
            </a:xfrm>
            <a:prstGeom prst="rect">
              <a:avLst/>
            </a:prstGeom>
          </p:spPr>
          <p:txBody>
            <a:bodyPr lIns="0" tIns="0" rIns="0" bIns="0" rtlCol="0" anchor="t">
              <a:spAutoFit/>
            </a:bodyPr>
            <a:lstStyle/>
            <a:p>
              <a:pPr lvl="0">
                <a:lnSpc>
                  <a:spcPts val="7839"/>
                </a:lnSpc>
                <a:spcBef>
                  <a:spcPct val="0"/>
                </a:spcBef>
              </a:pPr>
              <a:r>
                <a:rPr lang="en-US" sz="5600" dirty="0">
                  <a:solidFill>
                    <a:srgbClr val="000000"/>
                  </a:solidFill>
                  <a:latin typeface="Telegraf Bold"/>
                </a:rPr>
                <a:t>Analysis </a:t>
              </a:r>
              <a:r>
                <a:rPr lang="en-US" sz="5600" dirty="0" smtClean="0">
                  <a:solidFill>
                    <a:srgbClr val="000000"/>
                  </a:solidFill>
                  <a:latin typeface="Telegraf Bold"/>
                </a:rPr>
                <a:t>&amp; Results</a:t>
              </a:r>
              <a:endParaRPr lang="en-US" sz="5600" dirty="0">
                <a:solidFill>
                  <a:srgbClr val="000000"/>
                </a:solidFill>
                <a:latin typeface="Telegraf Bold"/>
              </a:endParaRPr>
            </a:p>
          </p:txBody>
        </p:sp>
        <p:sp>
          <p:nvSpPr>
            <p:cNvPr id="46" name="TextBox 46"/>
            <p:cNvSpPr txBox="1"/>
            <p:nvPr/>
          </p:nvSpPr>
          <p:spPr>
            <a:xfrm>
              <a:off x="0" y="1494155"/>
              <a:ext cx="11488564" cy="2730712"/>
            </a:xfrm>
            <a:prstGeom prst="rect">
              <a:avLst/>
            </a:prstGeom>
          </p:spPr>
          <p:txBody>
            <a:bodyPr lIns="0" tIns="0" rIns="0" bIns="0" rtlCol="0" anchor="t">
              <a:spAutoFit/>
            </a:bodyPr>
            <a:lstStyle/>
            <a:p>
              <a:pPr marL="0" lvl="0" indent="0">
                <a:lnSpc>
                  <a:spcPts val="4059"/>
                </a:lnSpc>
                <a:spcBef>
                  <a:spcPct val="0"/>
                </a:spcBef>
              </a:pPr>
              <a:r>
                <a:rPr lang="en-US" sz="2899" dirty="0">
                  <a:solidFill>
                    <a:srgbClr val="000000"/>
                  </a:solidFill>
                  <a:latin typeface="Telegraf"/>
                </a:rPr>
                <a:t>Results show the outcome of the research and should answer the question or hypothesis stated in the introduction. State what you've found from your study.</a:t>
              </a:r>
            </a:p>
          </p:txBody>
        </p:sp>
      </p:grpSp>
      <p:sp>
        <p:nvSpPr>
          <p:cNvPr id="49" name="TextBox 49"/>
          <p:cNvSpPr txBox="1"/>
          <p:nvPr/>
        </p:nvSpPr>
        <p:spPr>
          <a:xfrm>
            <a:off x="11634669" y="31898522"/>
            <a:ext cx="8616423" cy="4074954"/>
          </a:xfrm>
          <a:prstGeom prst="rect">
            <a:avLst/>
          </a:prstGeom>
        </p:spPr>
        <p:txBody>
          <a:bodyPr lIns="0" tIns="0" rIns="0" bIns="0" rtlCol="0" anchor="t">
            <a:spAutoFit/>
          </a:bodyPr>
          <a:lstStyle/>
          <a:p>
            <a:pPr marL="0" lvl="0" indent="0">
              <a:lnSpc>
                <a:spcPts val="4059"/>
              </a:lnSpc>
              <a:spcBef>
                <a:spcPct val="0"/>
              </a:spcBef>
            </a:pPr>
            <a:r>
              <a:rPr lang="en-US" sz="2899" dirty="0">
                <a:solidFill>
                  <a:srgbClr val="000000"/>
                </a:solidFill>
                <a:latin typeface="Telegraf"/>
              </a:rPr>
              <a:t>In a regular research paper, the analysis section is one of the longest parts as it builds on the information that supports the objective and thesis. With a research poster, you can trim down the analysis to the most important parts. Use bullets to emphasize points. Include key graphs, tables, graphics, and other images that support the study and show a visual analysis of the data.</a:t>
            </a:r>
          </a:p>
        </p:txBody>
      </p:sp>
      <p:grpSp>
        <p:nvGrpSpPr>
          <p:cNvPr id="50" name="Group 50"/>
          <p:cNvGrpSpPr/>
          <p:nvPr/>
        </p:nvGrpSpPr>
        <p:grpSpPr>
          <a:xfrm>
            <a:off x="22676875" y="21719314"/>
            <a:ext cx="7294665" cy="5226050"/>
            <a:chOff x="0" y="0"/>
            <a:chExt cx="9726220" cy="6968066"/>
          </a:xfrm>
        </p:grpSpPr>
        <p:sp>
          <p:nvSpPr>
            <p:cNvPr id="51" name="TextBox 51"/>
            <p:cNvSpPr txBox="1"/>
            <p:nvPr/>
          </p:nvSpPr>
          <p:spPr>
            <a:xfrm>
              <a:off x="0" y="-171450"/>
              <a:ext cx="9726220" cy="1302597"/>
            </a:xfrm>
            <a:prstGeom prst="rect">
              <a:avLst/>
            </a:prstGeom>
          </p:spPr>
          <p:txBody>
            <a:bodyPr lIns="0" tIns="0" rIns="0" bIns="0" rtlCol="0" anchor="t">
              <a:spAutoFit/>
            </a:bodyPr>
            <a:lstStyle/>
            <a:p>
              <a:pPr marL="0" lvl="0" indent="0">
                <a:lnSpc>
                  <a:spcPts val="7839"/>
                </a:lnSpc>
                <a:spcBef>
                  <a:spcPct val="0"/>
                </a:spcBef>
              </a:pPr>
              <a:r>
                <a:rPr lang="en-US" sz="5600">
                  <a:solidFill>
                    <a:srgbClr val="000000"/>
                  </a:solidFill>
                  <a:latin typeface="Telegraf Bold"/>
                </a:rPr>
                <a:t>Conclusion</a:t>
              </a:r>
            </a:p>
          </p:txBody>
        </p:sp>
        <p:sp>
          <p:nvSpPr>
            <p:cNvPr id="52" name="TextBox 52"/>
            <p:cNvSpPr txBox="1"/>
            <p:nvPr/>
          </p:nvSpPr>
          <p:spPr>
            <a:xfrm>
              <a:off x="0" y="1494155"/>
              <a:ext cx="9726220" cy="5473912"/>
            </a:xfrm>
            <a:prstGeom prst="rect">
              <a:avLst/>
            </a:prstGeom>
          </p:spPr>
          <p:txBody>
            <a:bodyPr lIns="0" tIns="0" rIns="0" bIns="0" rtlCol="0" anchor="t">
              <a:spAutoFit/>
            </a:bodyPr>
            <a:lstStyle/>
            <a:p>
              <a:pPr marL="0" lvl="0" indent="0">
                <a:lnSpc>
                  <a:spcPts val="4059"/>
                </a:lnSpc>
                <a:spcBef>
                  <a:spcPct val="0"/>
                </a:spcBef>
              </a:pPr>
              <a:r>
                <a:rPr lang="en-US" sz="2899" dirty="0">
                  <a:solidFill>
                    <a:srgbClr val="000000"/>
                  </a:solidFill>
                  <a:latin typeface="Telegraf"/>
                </a:rPr>
                <a:t>To wrap up your poster, present two to three key findings. You can also add a brief explanation or narrative to these that can encourage conversation or dialogue with the audience. These findings can be actionable items that can lead to implementation, policy creation, or further study.</a:t>
              </a:r>
            </a:p>
          </p:txBody>
        </p:sp>
      </p:grpSp>
      <p:sp>
        <p:nvSpPr>
          <p:cNvPr id="53" name="TextBox 53"/>
          <p:cNvSpPr txBox="1"/>
          <p:nvPr/>
        </p:nvSpPr>
        <p:spPr>
          <a:xfrm>
            <a:off x="23837929" y="19535556"/>
            <a:ext cx="4891802" cy="866140"/>
          </a:xfrm>
          <a:prstGeom prst="rect">
            <a:avLst/>
          </a:prstGeom>
        </p:spPr>
        <p:txBody>
          <a:bodyPr lIns="0" tIns="0" rIns="0" bIns="0" rtlCol="0" anchor="t">
            <a:spAutoFit/>
          </a:bodyPr>
          <a:lstStyle/>
          <a:p>
            <a:pPr>
              <a:lnSpc>
                <a:spcPts val="3359"/>
              </a:lnSpc>
            </a:pPr>
            <a:r>
              <a:rPr lang="en-US" sz="2400">
                <a:solidFill>
                  <a:srgbClr val="000000"/>
                </a:solidFill>
                <a:latin typeface="Telegraf"/>
              </a:rPr>
              <a:t>Use graphs to show visualization of your data's analysis.</a:t>
            </a:r>
          </a:p>
        </p:txBody>
      </p:sp>
      <p:grpSp>
        <p:nvGrpSpPr>
          <p:cNvPr id="54" name="Group 54"/>
          <p:cNvGrpSpPr/>
          <p:nvPr/>
        </p:nvGrpSpPr>
        <p:grpSpPr>
          <a:xfrm>
            <a:off x="720520" y="6087252"/>
            <a:ext cx="20659759" cy="4161369"/>
            <a:chOff x="0" y="0"/>
            <a:chExt cx="27546345" cy="5548492"/>
          </a:xfrm>
        </p:grpSpPr>
        <p:sp>
          <p:nvSpPr>
            <p:cNvPr id="55" name="TextBox 55"/>
            <p:cNvSpPr txBox="1"/>
            <p:nvPr/>
          </p:nvSpPr>
          <p:spPr>
            <a:xfrm>
              <a:off x="0" y="-152400"/>
              <a:ext cx="13185414" cy="1120140"/>
            </a:xfrm>
            <a:prstGeom prst="rect">
              <a:avLst/>
            </a:prstGeom>
          </p:spPr>
          <p:txBody>
            <a:bodyPr lIns="0" tIns="0" rIns="0" bIns="0" rtlCol="0" anchor="t">
              <a:spAutoFit/>
            </a:bodyPr>
            <a:lstStyle/>
            <a:p>
              <a:pPr marL="0" lvl="0" indent="0" algn="l">
                <a:lnSpc>
                  <a:spcPts val="6719"/>
                </a:lnSpc>
                <a:spcBef>
                  <a:spcPct val="0"/>
                </a:spcBef>
              </a:pPr>
              <a:r>
                <a:rPr lang="en-US" sz="4800">
                  <a:solidFill>
                    <a:srgbClr val="000000"/>
                  </a:solidFill>
                  <a:latin typeface="Telegraf Bold"/>
                </a:rPr>
                <a:t>Authors</a:t>
              </a:r>
            </a:p>
          </p:txBody>
        </p:sp>
        <p:sp>
          <p:nvSpPr>
            <p:cNvPr id="56" name="TextBox 56"/>
            <p:cNvSpPr txBox="1"/>
            <p:nvPr/>
          </p:nvSpPr>
          <p:spPr>
            <a:xfrm>
              <a:off x="0" y="995530"/>
              <a:ext cx="27546345" cy="1425575"/>
            </a:xfrm>
            <a:prstGeom prst="rect">
              <a:avLst/>
            </a:prstGeom>
          </p:spPr>
          <p:txBody>
            <a:bodyPr lIns="0" tIns="0" rIns="0" bIns="0" rtlCol="0" anchor="t">
              <a:spAutoFit/>
            </a:bodyPr>
            <a:lstStyle/>
            <a:p>
              <a:pPr marL="0" lvl="0" indent="0" algn="l">
                <a:lnSpc>
                  <a:spcPts val="4200"/>
                </a:lnSpc>
                <a:spcBef>
                  <a:spcPct val="0"/>
                </a:spcBef>
              </a:pPr>
              <a:r>
                <a:rPr lang="en-US" sz="3000" dirty="0">
                  <a:solidFill>
                    <a:srgbClr val="000000"/>
                  </a:solidFill>
                  <a:latin typeface="Telegraf"/>
                </a:rPr>
                <a:t>Don't forget the names of the research authors and co-authors. Use full names and include any titles or honorifics the authors may have, as well as the university or research institution they are representing.</a:t>
              </a:r>
            </a:p>
          </p:txBody>
        </p:sp>
        <p:sp>
          <p:nvSpPr>
            <p:cNvPr id="57" name="TextBox 57"/>
            <p:cNvSpPr txBox="1"/>
            <p:nvPr/>
          </p:nvSpPr>
          <p:spPr>
            <a:xfrm>
              <a:off x="0" y="3016112"/>
              <a:ext cx="17736237" cy="1120140"/>
            </a:xfrm>
            <a:prstGeom prst="rect">
              <a:avLst/>
            </a:prstGeom>
          </p:spPr>
          <p:txBody>
            <a:bodyPr lIns="0" tIns="0" rIns="0" bIns="0" rtlCol="0" anchor="t">
              <a:spAutoFit/>
            </a:bodyPr>
            <a:lstStyle/>
            <a:p>
              <a:pPr marL="0" lvl="0" indent="0" algn="l">
                <a:lnSpc>
                  <a:spcPts val="6719"/>
                </a:lnSpc>
                <a:spcBef>
                  <a:spcPct val="0"/>
                </a:spcBef>
              </a:pPr>
              <a:r>
                <a:rPr lang="en-US" sz="4800">
                  <a:solidFill>
                    <a:srgbClr val="000000"/>
                  </a:solidFill>
                  <a:latin typeface="Telegraf Bold"/>
                </a:rPr>
                <a:t>Affiliations</a:t>
              </a:r>
            </a:p>
          </p:txBody>
        </p:sp>
        <p:sp>
          <p:nvSpPr>
            <p:cNvPr id="58" name="TextBox 58"/>
            <p:cNvSpPr txBox="1"/>
            <p:nvPr/>
          </p:nvSpPr>
          <p:spPr>
            <a:xfrm>
              <a:off x="0" y="4157842"/>
              <a:ext cx="27546345" cy="1390651"/>
            </a:xfrm>
            <a:prstGeom prst="rect">
              <a:avLst/>
            </a:prstGeom>
          </p:spPr>
          <p:txBody>
            <a:bodyPr lIns="0" tIns="0" rIns="0" bIns="0" rtlCol="0" anchor="t">
              <a:spAutoFit/>
            </a:bodyPr>
            <a:lstStyle/>
            <a:p>
              <a:pPr marL="0" lvl="0" indent="0" algn="l">
                <a:lnSpc>
                  <a:spcPts val="4199"/>
                </a:lnSpc>
                <a:spcBef>
                  <a:spcPct val="0"/>
                </a:spcBef>
              </a:pPr>
              <a:r>
                <a:rPr lang="en-US" sz="2999" dirty="0">
                  <a:solidFill>
                    <a:srgbClr val="000000"/>
                  </a:solidFill>
                  <a:latin typeface="Telegraf"/>
                </a:rPr>
                <a:t>Researches are often under or on behalf of a university, an organization, or academic/research institutions. When available, include their logos with the names.</a:t>
              </a:r>
            </a:p>
          </p:txBody>
        </p:sp>
      </p:grpSp>
      <p:sp>
        <p:nvSpPr>
          <p:cNvPr id="59" name="TextBox 59"/>
          <p:cNvSpPr txBox="1"/>
          <p:nvPr/>
        </p:nvSpPr>
        <p:spPr>
          <a:xfrm>
            <a:off x="3150903" y="2745944"/>
            <a:ext cx="16190866" cy="1101905"/>
          </a:xfrm>
          <a:prstGeom prst="rect">
            <a:avLst/>
          </a:prstGeom>
        </p:spPr>
        <p:txBody>
          <a:bodyPr lIns="0" tIns="0" rIns="0" bIns="0" rtlCol="0" anchor="t">
            <a:spAutoFit/>
          </a:bodyPr>
          <a:lstStyle/>
          <a:p>
            <a:pPr algn="ctr">
              <a:lnSpc>
                <a:spcPts val="8320"/>
              </a:lnSpc>
            </a:pPr>
            <a:r>
              <a:rPr lang="en-US" sz="10400" dirty="0" smtClean="0">
                <a:solidFill>
                  <a:srgbClr val="000000"/>
                </a:solidFill>
                <a:latin typeface="Staatliches Bold"/>
              </a:rPr>
              <a:t>Write your title here </a:t>
            </a:r>
            <a:endParaRPr lang="en-US" sz="10400" dirty="0">
              <a:solidFill>
                <a:srgbClr val="000000"/>
              </a:solidFill>
              <a:latin typeface="Staatliches Bold"/>
            </a:endParaRPr>
          </a:p>
        </p:txBody>
      </p:sp>
      <p:grpSp>
        <p:nvGrpSpPr>
          <p:cNvPr id="60" name="Group 60"/>
          <p:cNvGrpSpPr/>
          <p:nvPr/>
        </p:nvGrpSpPr>
        <p:grpSpPr>
          <a:xfrm>
            <a:off x="796210" y="12068450"/>
            <a:ext cx="7422623" cy="5746750"/>
            <a:chOff x="0" y="0"/>
            <a:chExt cx="9896830" cy="7662333"/>
          </a:xfrm>
        </p:grpSpPr>
        <p:sp>
          <p:nvSpPr>
            <p:cNvPr id="61" name="TextBox 61"/>
            <p:cNvSpPr txBox="1"/>
            <p:nvPr/>
          </p:nvSpPr>
          <p:spPr>
            <a:xfrm>
              <a:off x="0" y="-171450"/>
              <a:ext cx="9896830" cy="1302597"/>
            </a:xfrm>
            <a:prstGeom prst="rect">
              <a:avLst/>
            </a:prstGeom>
          </p:spPr>
          <p:txBody>
            <a:bodyPr lIns="0" tIns="0" rIns="0" bIns="0" rtlCol="0" anchor="t">
              <a:spAutoFit/>
            </a:bodyPr>
            <a:lstStyle/>
            <a:p>
              <a:pPr marL="0" lvl="0" indent="0">
                <a:lnSpc>
                  <a:spcPts val="7839"/>
                </a:lnSpc>
                <a:spcBef>
                  <a:spcPct val="0"/>
                </a:spcBef>
              </a:pPr>
              <a:r>
                <a:rPr lang="en-US" sz="5600">
                  <a:solidFill>
                    <a:srgbClr val="000000"/>
                  </a:solidFill>
                  <a:latin typeface="Telegraf Bold"/>
                </a:rPr>
                <a:t>Introduction</a:t>
              </a:r>
            </a:p>
          </p:txBody>
        </p:sp>
        <p:sp>
          <p:nvSpPr>
            <p:cNvPr id="62" name="TextBox 62"/>
            <p:cNvSpPr txBox="1"/>
            <p:nvPr/>
          </p:nvSpPr>
          <p:spPr>
            <a:xfrm>
              <a:off x="0" y="1502622"/>
              <a:ext cx="9896830" cy="6159712"/>
            </a:xfrm>
            <a:prstGeom prst="rect">
              <a:avLst/>
            </a:prstGeom>
          </p:spPr>
          <p:txBody>
            <a:bodyPr lIns="0" tIns="0" rIns="0" bIns="0" rtlCol="0" anchor="t">
              <a:spAutoFit/>
            </a:bodyPr>
            <a:lstStyle/>
            <a:p>
              <a:pPr marL="0" lvl="0" indent="0">
                <a:lnSpc>
                  <a:spcPts val="4059"/>
                </a:lnSpc>
                <a:spcBef>
                  <a:spcPct val="0"/>
                </a:spcBef>
              </a:pPr>
              <a:r>
                <a:rPr lang="en-US" sz="2899" dirty="0">
                  <a:solidFill>
                    <a:srgbClr val="000000"/>
                  </a:solidFill>
                  <a:latin typeface="Telegraf"/>
                </a:rPr>
                <a:t>This section gives an overview of the research. Start with the background: What did you study and why? What is the importance of the research to the field or specific industry, and how it contributed to the existing literature? Be mindful of the space of the poster. Include the important information, but be as straightforward as possible.</a:t>
              </a:r>
            </a:p>
          </p:txBody>
        </p:sp>
      </p:grpSp>
      <p:pic>
        <p:nvPicPr>
          <p:cNvPr id="36" name="Picture 35"/>
          <p:cNvPicPr>
            <a:picLocks noChangeAspect="1"/>
          </p:cNvPicPr>
          <p:nvPr/>
        </p:nvPicPr>
        <p:blipFill rotWithShape="1">
          <a:blip r:embed="rId3">
            <a:extLst>
              <a:ext uri="{28A0092B-C50C-407E-A947-70E740481C1C}">
                <a14:useLocalDpi xmlns:a14="http://schemas.microsoft.com/office/drawing/2010/main" val="0"/>
              </a:ext>
            </a:extLst>
          </a:blip>
          <a:srcRect l="31831" t="20142" r="30177" b="36856"/>
          <a:stretch/>
        </p:blipFill>
        <p:spPr>
          <a:xfrm>
            <a:off x="22676875" y="16449"/>
            <a:ext cx="5086202" cy="5956503"/>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385</Words>
  <Application>Microsoft Office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Telegraf Bold</vt:lpstr>
      <vt:lpstr>Staatliches Bold</vt:lpstr>
      <vt:lpstr>Arial</vt:lpstr>
      <vt:lpstr>Telegraf</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Gray Monochromatic Simplicity Portrait University Research Poster</dc:title>
  <dc:creator>Amal AL Murfadi</dc:creator>
  <cp:lastModifiedBy>Sara Iqbal</cp:lastModifiedBy>
  <cp:revision>6</cp:revision>
  <dcterms:created xsi:type="dcterms:W3CDTF">2006-08-16T00:00:00Z</dcterms:created>
  <dcterms:modified xsi:type="dcterms:W3CDTF">2024-12-17T06:19:35Z</dcterms:modified>
  <dc:identifier>DAFV1jmW6ss</dc:identifier>
</cp:coreProperties>
</file>