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ECE5DD"/>
    <a:srgbClr val="F7ACB6"/>
    <a:srgbClr val="093C71"/>
    <a:srgbClr val="F8ACB6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065" autoAdjust="0"/>
  </p:normalViewPr>
  <p:slideViewPr>
    <p:cSldViewPr snapToGrid="0">
      <p:cViewPr varScale="1">
        <p:scale>
          <a:sx n="123" d="100"/>
          <a:sy n="123" d="100"/>
        </p:scale>
        <p:origin x="331" y="9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5/14/2023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E3E5D81-FEA3-4E36-ABF0-EB16C1A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pic>
        <p:nvPicPr>
          <p:cNvPr id="11" name="Picture Placeholder 10" descr="stack of books" title="stack of books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93995" y="6366107"/>
            <a:ext cx="2260476" cy="4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FP Administration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79308" y="1268575"/>
            <a:ext cx="5853694" cy="40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200" b="1" dirty="0">
                <a:solidFill>
                  <a:srgbClr val="A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تنبيه لطلبة البرنامج التأسيسي</a:t>
            </a:r>
          </a:p>
          <a:p>
            <a:pPr algn="r" rtl="1"/>
            <a:endParaRPr lang="ar-OM" dirty="0">
              <a:solidFill>
                <a:srgbClr val="002060"/>
              </a:solidFill>
            </a:endParaRPr>
          </a:p>
          <a:p>
            <a:pPr marL="176213" algn="r" rtl="1">
              <a:tabLst>
                <a:tab pos="5254625" algn="l"/>
                <a:tab pos="5376863" algn="l"/>
              </a:tabLst>
            </a:pPr>
            <a:r>
              <a:rPr lang="ar-OM" dirty="0">
                <a:solidFill>
                  <a:srgbClr val="002060"/>
                </a:solidFill>
              </a:rPr>
              <a:t>ينطلق تقييم الطلبة للمدرسيين والمادة بتاريخ 14 </a:t>
            </a:r>
            <a:r>
              <a:rPr lang="ar-OM" dirty="0" smtClean="0">
                <a:solidFill>
                  <a:srgbClr val="002060"/>
                </a:solidFill>
              </a:rPr>
              <a:t>مايو2023م</a:t>
            </a:r>
            <a:r>
              <a:rPr lang="ar-OM" dirty="0">
                <a:solidFill>
                  <a:srgbClr val="002060"/>
                </a:solidFill>
              </a:rPr>
              <a:t>، عن طريق  </a:t>
            </a:r>
            <a:r>
              <a:rPr lang="ar-OM" dirty="0" smtClean="0">
                <a:solidFill>
                  <a:srgbClr val="002060"/>
                </a:solidFill>
              </a:rPr>
              <a:t>شبكة الانترنت </a:t>
            </a:r>
            <a:r>
              <a:rPr lang="en-US" dirty="0" smtClean="0">
                <a:solidFill>
                  <a:srgbClr val="002060"/>
                </a:solidFill>
              </a:rPr>
              <a:t>. (</a:t>
            </a:r>
            <a:r>
              <a:rPr lang="en-US" dirty="0">
                <a:solidFill>
                  <a:srgbClr val="002060"/>
                </a:solidFill>
              </a:rPr>
              <a:t>Online)</a:t>
            </a:r>
          </a:p>
          <a:p>
            <a:pPr marL="176213" algn="r" rtl="1">
              <a:tabLst>
                <a:tab pos="5254625" algn="l"/>
                <a:tab pos="5376863" algn="l"/>
              </a:tabLst>
            </a:pPr>
            <a:r>
              <a:rPr lang="ar-OM" dirty="0">
                <a:solidFill>
                  <a:srgbClr val="002060"/>
                </a:solidFill>
              </a:rPr>
              <a:t>يجب على الطالب المسارعة في عملية التقييم علماً بأن آخر موعد لتقييم </a:t>
            </a:r>
            <a:r>
              <a:rPr lang="ar-OM" dirty="0" smtClean="0">
                <a:solidFill>
                  <a:srgbClr val="002060"/>
                </a:solidFill>
              </a:rPr>
              <a:t>25 </a:t>
            </a:r>
            <a:r>
              <a:rPr lang="ar-OM" dirty="0">
                <a:solidFill>
                  <a:srgbClr val="002060"/>
                </a:solidFill>
              </a:rPr>
              <a:t>مايو  </a:t>
            </a:r>
            <a:r>
              <a:rPr lang="ar-OM" dirty="0">
                <a:solidFill>
                  <a:srgbClr val="002060"/>
                </a:solidFill>
              </a:rPr>
              <a:t>2023م، هذا ولن يسمح للطلبة التقييم بعد هذا الوقت. </a:t>
            </a:r>
          </a:p>
          <a:p>
            <a:pPr indent="176213" algn="r" rtl="1">
              <a:tabLst>
                <a:tab pos="5376863" algn="l"/>
              </a:tabLst>
            </a:pPr>
            <a:endParaRPr lang="ar-OM" dirty="0">
              <a:solidFill>
                <a:srgbClr val="002060"/>
              </a:solidFill>
            </a:endParaRPr>
          </a:p>
          <a:p>
            <a:pPr indent="176213" algn="r" rtl="1">
              <a:tabLst>
                <a:tab pos="5376863" algn="l"/>
              </a:tabLst>
            </a:pPr>
            <a:r>
              <a:rPr lang="ar-OM" b="1" dirty="0">
                <a:solidFill>
                  <a:srgbClr val="A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ملاحظة:</a:t>
            </a:r>
          </a:p>
          <a:p>
            <a:pPr indent="176213" algn="r" rtl="1">
              <a:tabLst>
                <a:tab pos="5376863" algn="l"/>
              </a:tabLst>
            </a:pPr>
            <a:r>
              <a:rPr lang="ar-OM" dirty="0">
                <a:solidFill>
                  <a:srgbClr val="002060"/>
                </a:solidFill>
              </a:rPr>
              <a:t> 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tabLst>
                <a:tab pos="5376863" algn="l"/>
              </a:tabLst>
            </a:pPr>
            <a:r>
              <a:rPr lang="ar-OM" dirty="0">
                <a:solidFill>
                  <a:srgbClr val="002060"/>
                </a:solidFill>
              </a:rPr>
              <a:t>تم إرسال رسالة نصية لطلبة باسم المستخدم والرقم </a:t>
            </a:r>
            <a:r>
              <a:rPr lang="ar-OM" dirty="0" smtClean="0">
                <a:solidFill>
                  <a:srgbClr val="002060"/>
                </a:solidFill>
              </a:rPr>
              <a:t>السري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ar-OM" dirty="0" smtClean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DU SIS</a:t>
            </a:r>
            <a:r>
              <a:rPr lang="ar-OM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tabLst>
                <a:tab pos="5376863" algn="l"/>
              </a:tabLst>
            </a:pPr>
            <a:r>
              <a:rPr lang="ar-OM" dirty="0" smtClean="0">
                <a:solidFill>
                  <a:srgbClr val="002060"/>
                </a:solidFill>
              </a:rPr>
              <a:t>سيتم </a:t>
            </a:r>
            <a:r>
              <a:rPr lang="ar-OM" dirty="0">
                <a:solidFill>
                  <a:srgbClr val="002060"/>
                </a:solidFill>
              </a:rPr>
              <a:t>حجب درجة الطالب في حال عدم اتمامه لعملية التقييم</a:t>
            </a:r>
          </a:p>
        </p:txBody>
      </p:sp>
      <p:pic>
        <p:nvPicPr>
          <p:cNvPr id="65" name="Picture 2" descr="FP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8" y="4912574"/>
            <a:ext cx="1193035" cy="48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Content Placeholder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20761"/>
          <a:stretch/>
        </p:blipFill>
        <p:spPr>
          <a:xfrm>
            <a:off x="611576" y="272371"/>
            <a:ext cx="1206208" cy="11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54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Courier New</vt:lpstr>
      <vt:lpstr>Times New Roman</vt:lpstr>
      <vt:lpstr>Office Theme</vt:lpstr>
      <vt:lpstr>Large image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2023-05-14T08:13:15Z</dcterms:created>
  <dcterms:modified xsi:type="dcterms:W3CDTF">2023-05-14T18:31:30Z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